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3" r:id="rId3"/>
    <p:sldId id="271" r:id="rId4"/>
    <p:sldId id="270" r:id="rId5"/>
    <p:sldId id="266" r:id="rId6"/>
    <p:sldId id="275" r:id="rId7"/>
    <p:sldId id="276" r:id="rId8"/>
    <p:sldId id="264" r:id="rId9"/>
    <p:sldId id="259" r:id="rId10"/>
    <p:sldId id="265" r:id="rId11"/>
    <p:sldId id="272" r:id="rId12"/>
    <p:sldId id="273" r:id="rId13"/>
    <p:sldId id="269" r:id="rId14"/>
    <p:sldId id="274" r:id="rId15"/>
    <p:sldId id="260" r:id="rId16"/>
    <p:sldId id="26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59" autoAdjust="0"/>
  </p:normalViewPr>
  <p:slideViewPr>
    <p:cSldViewPr snapToGrid="0" snapToObjects="1">
      <p:cViewPr>
        <p:scale>
          <a:sx n="66" d="100"/>
          <a:sy n="66" d="100"/>
        </p:scale>
        <p:origin x="-720" y="-1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1C708-99FD-4B00-AD0F-4439D0A353C7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BF0BA-21F8-4AFD-A8C9-ADFA3ABD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678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D1391-C66F-F04E-9479-4D7837A460B5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DAB36-3AEC-874A-904B-0B652BDA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04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mputer_vision#cite_note-Sonka-Hlavac-Boyle-2008-5" TargetMode="External"/><Relationship Id="rId3" Type="http://schemas.openxmlformats.org/officeDocument/2006/relationships/hyperlink" Target="https://en.wikipedia.org/wiki/Digital_image_processing" TargetMode="External"/><Relationship Id="rId7" Type="http://schemas.openxmlformats.org/officeDocument/2006/relationships/hyperlink" Target="https://en.wikipedia.org/wiki/Computer_vision#cite_note-Jahne-Haussecker-2000-4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omputer_vision#cite_note-Morris-2004-3" TargetMode="External"/><Relationship Id="rId5" Type="http://schemas.openxmlformats.org/officeDocument/2006/relationships/hyperlink" Target="https://en.wikipedia.org/wiki/Computer_vision#cite_note-Shapiro-Stockman-2001-2" TargetMode="External"/><Relationship Id="rId4" Type="http://schemas.openxmlformats.org/officeDocument/2006/relationships/hyperlink" Target="https://en.wikipedia.org/wiki/Computer_vision#cite_note-Klette-2014-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tonomous_vehicl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mputer-human_interaction" TargetMode="External"/><Relationship Id="rId4" Type="http://schemas.openxmlformats.org/officeDocument/2006/relationships/hyperlink" Target="https://en.wikipedia.org/wiki/People_counter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9pPr>
          </a:lstStyle>
          <a:p>
            <a:fld id="{5C7903AA-CC7F-654B-9D71-9875B795E103}" type="slidenum">
              <a:rPr lang="en-US" sz="1200">
                <a:latin typeface="Times New Roman" charset="0"/>
              </a:rPr>
              <a:pPr/>
              <a:t>1</a:t>
            </a:fld>
            <a:endParaRPr lang="en-US" sz="1200">
              <a:latin typeface="Times New Roman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DAB36-3AEC-874A-904B-0B652BDA4D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9pPr>
          </a:lstStyle>
          <a:p>
            <a:fld id="{405457AE-72B1-4143-B1C0-D9CDB7DC9D1E}" type="slidenum">
              <a:rPr lang="en-US" sz="1200">
                <a:latin typeface="Times New Roman" charset="0"/>
              </a:rPr>
              <a:pPr/>
              <a:t>16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vision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field that includes methods for acquiring, 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igital image processing"/>
              </a:rPr>
              <a:t>processing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analyzing, and understanding images and, in general, high-dimensional data from the real world in order to produce numerical or symbolic information, </a:t>
            </a:r>
            <a:r>
              <a:rPr lang="en-US" i="1" dirty="0" smtClean="0">
                <a:effectLst/>
              </a:rPr>
              <a:t>e.g.</a:t>
            </a:r>
            <a:r>
              <a:rPr lang="en-US" dirty="0" smtClean="0">
                <a:effectLst/>
              </a:rPr>
              <a:t>, in the forms of decisions.</a:t>
            </a:r>
            <a:r>
              <a:rPr lang="en-US" sz="1200" u="sng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[1]</a:t>
            </a:r>
            <a:r>
              <a:rPr lang="en-US" sz="1200" u="sng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[2]</a:t>
            </a:r>
            <a:r>
              <a:rPr lang="en-US" sz="1200" u="sng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[3]</a:t>
            </a:r>
            <a:r>
              <a:rPr lang="en-US" sz="1200" u="sng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[4]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theme in the development of this field has been to duplicate the abilities of human vision by electronically perceiving and understanding an image.</a:t>
            </a:r>
            <a:r>
              <a:rPr lang="en-US" sz="1200" u="sng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[5]</a:t>
            </a:r>
            <a:r>
              <a:rPr lang="en-US" sz="1200" u="sng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DAB36-3AEC-874A-904B-0B652BDA4D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Converting to Digital Form, and perform operations in 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Transformations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Obtain certain characteristics from 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Input: Image or Video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Output: Image, or characteristics from the image.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processing- title says that it processes image, means does some transformations on image. that means may be it does some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smoothing,sharpening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contrasting,stretching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on the image for making image more enhancive &amp; readable that is input and output of a process are images.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vision -&gt; the ultimate goal is to use computers to emulate human vision, including learning and being able to make inferences and take actions based on visual inputs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DAB36-3AEC-874A-904B-0B652BDA4D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70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Navigation, </a:t>
            </a:r>
            <a:r>
              <a:rPr lang="en-US" i="1" dirty="0" smtClean="0"/>
              <a:t>e.g.</a:t>
            </a:r>
            <a:r>
              <a:rPr lang="en-US" dirty="0" smtClean="0"/>
              <a:t>, by an </a:t>
            </a:r>
            <a:r>
              <a:rPr lang="en-US" u="sng" dirty="0" smtClean="0">
                <a:hlinkClick r:id="rId3" tooltip="Autonomous vehicle"/>
              </a:rPr>
              <a:t>autonomous vehicle</a:t>
            </a:r>
            <a:r>
              <a:rPr lang="en-US" dirty="0" smtClean="0"/>
              <a:t> or mobile robot;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Detecting events, </a:t>
            </a:r>
            <a:r>
              <a:rPr lang="en-US" i="1" dirty="0" smtClean="0"/>
              <a:t>e.g.</a:t>
            </a:r>
            <a:r>
              <a:rPr lang="en-US" dirty="0" smtClean="0"/>
              <a:t>, for visual surveillance or </a:t>
            </a:r>
            <a:r>
              <a:rPr lang="en-US" u="sng" dirty="0" smtClean="0">
                <a:hlinkClick r:id="rId4" tooltip="People counter"/>
              </a:rPr>
              <a:t>people counting</a:t>
            </a:r>
            <a:r>
              <a:rPr lang="en-US" dirty="0" smtClean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Interaction, </a:t>
            </a:r>
            <a:r>
              <a:rPr lang="en-US" i="1" dirty="0" smtClean="0"/>
              <a:t>e.g.</a:t>
            </a:r>
            <a:r>
              <a:rPr lang="en-US" dirty="0" smtClean="0"/>
              <a:t>, as the input to a device for </a:t>
            </a:r>
            <a:r>
              <a:rPr lang="en-US" u="sng" dirty="0" smtClean="0">
                <a:hlinkClick r:id="rId5" tooltip="Computer-human interaction"/>
              </a:rPr>
              <a:t>computer-human interaction</a:t>
            </a:r>
            <a:r>
              <a:rPr lang="en-US" dirty="0" smtClean="0"/>
              <a:t>, and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Automatic inspection, </a:t>
            </a:r>
            <a:r>
              <a:rPr lang="en-US" i="1" dirty="0" smtClean="0"/>
              <a:t>e.g.</a:t>
            </a:r>
            <a:r>
              <a:rPr lang="en-US" dirty="0" smtClean="0"/>
              <a:t>, in manufacturing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DAB36-3AEC-874A-904B-0B652BDA4D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9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drone with a brain, Solo is powered by twin computers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drone to stream live HD video from GoPro® direct to iOS/Android devices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Revolutionary, intuitive video game-style controller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to the air in seconds with effortless pushbutton flight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 Smart Shot technology makes capturing incredible cinematic footage easy and automatic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 safety features like pause and “safety net” mean you can fly with confidence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with in-flight GoPro® access: Start/stop recording and adjust camera settings from the ground (with Solo Gimbal)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Full-featured app for iOS and Android puts total craft control at your fingertips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Me mode enables Solo to automatically track and film any subject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Solo Gimbal (sold separately) delivers smooth footage, GoPro® power and control and HDMI video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Future-proof accessory and gimbal bays make Solo ready for tomorrow’s technology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software and feature updates ensure your Solo evolves at the pace of innovation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smart drone keeps getting smarter: LiDAR for super stable indoor flight; ballistic parachute system; flight rewind and more, all scheduled for release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World-class customer support means we’ve always got your back: live six-day-a-week phone support from qualified engineers; in-app service tickets; and a 30-day money-back guarantee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DAB36-3AEC-874A-904B-0B652BDA4D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51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Talking with the 3DR Solo’s developers to obtain root access to the drone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SSH (Secure Shell) into the 3DR Solo with the objective to figure out the custom </a:t>
            </a:r>
            <a:r>
              <a:rPr lang="en-US" dirty="0" err="1" smtClean="0"/>
              <a:t>linux</a:t>
            </a:r>
            <a:r>
              <a:rPr lang="en-US" dirty="0" smtClean="0"/>
              <a:t> distribution they are using and how they transmit their video.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Research about potentially useful image processing pipelines/libraries.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Design a workaround for getting the obtained image processing pipelines/libraries embedded into the 3DR Solo.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a Custom </a:t>
            </a:r>
            <a:r>
              <a:rPr lang="en-US" dirty="0" err="1" smtClean="0"/>
              <a:t>Yocto</a:t>
            </a:r>
            <a:r>
              <a:rPr lang="en-US" dirty="0" smtClean="0"/>
              <a:t> Project Image with our needs. (A matching ARM architecture, potentially a package manager and a C++ compiler)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Cross compile the custom code then transfer the executable image processing files into the 3DR Solo.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DAB36-3AEC-874A-904B-0B652BDA4D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12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</a:t>
            </a:r>
            <a:r>
              <a:rPr lang="en-US" baseline="0" dirty="0" smtClean="0"/>
              <a:t> hand optimized is Tiled, Fused, </a:t>
            </a:r>
            <a:r>
              <a:rPr lang="en-US" baseline="0" dirty="0" err="1" smtClean="0"/>
              <a:t>Vectorized</a:t>
            </a:r>
            <a:r>
              <a:rPr lang="en-US" baseline="0" dirty="0" smtClean="0"/>
              <a:t>, Multithreaded, redundant computations,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DAB36-3AEC-874A-904B-0B652BDA4D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82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</a:t>
            </a:r>
            <a:r>
              <a:rPr lang="en-US" baseline="0" dirty="0" smtClean="0"/>
              <a:t> hand optimized is Tiled, Fused, </a:t>
            </a:r>
            <a:r>
              <a:rPr lang="en-US" baseline="0" dirty="0" err="1" smtClean="0"/>
              <a:t>Vectorized</a:t>
            </a:r>
            <a:r>
              <a:rPr lang="en-US" baseline="0" dirty="0" smtClean="0"/>
              <a:t>, Multithreaded, redundant computations,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DAB36-3AEC-874A-904B-0B652BDA4D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82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DAB36-3AEC-874A-904B-0B652BDA4D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2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B4A6-729D-43BE-B728-5F9B4B6F98D1}" type="datetime1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AC175-1EBA-468C-8009-004D91DAFCB7}" type="datetime1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83C-BE2F-4CF7-B538-DF52F79EAC73}" type="datetime1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D310C-C0B2-44E4-981D-BC697461CAD1}" type="datetime1">
              <a:rPr lang="en-US" smtClean="0"/>
              <a:t>8/12/2015</a:t>
            </a:fld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272251-E543-2044-8FDE-F3BF282A5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953E-AE51-44EB-891B-1130CFD74CAF}" type="datetime1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6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6748-452A-4596-B32D-02287E9FC7AA}" type="datetime1">
              <a:rPr lang="en-US" smtClean="0"/>
              <a:t>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9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9BDB6-A6D5-4C4F-97A6-AF570CC0C7C6}" type="datetime1">
              <a:rPr lang="en-US" smtClean="0"/>
              <a:t>8/12/2015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2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7B93-7E7D-4102-8711-0E2CD557BDEF}" type="datetime1">
              <a:rPr lang="en-US" smtClean="0"/>
              <a:t>8/12/2015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4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6BEE-4471-46F3-9012-539DA82C7B01}" type="datetime1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5066-A496-4D3F-BBB5-7C87F592B724}" type="datetime1">
              <a:rPr lang="en-US" smtClean="0"/>
              <a:t>8/12/2015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87E-9E73-4470-BC41-CBA190BF8C63}" type="datetime1">
              <a:rPr lang="en-US" smtClean="0"/>
              <a:t>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81DF-6489-4B11-A8B4-4643BDC69F34}" type="datetime1">
              <a:rPr lang="en-US" smtClean="0"/>
              <a:t>8/12/2015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AD10-09A0-4544-A20D-64866AA7D19E}" type="datetime1">
              <a:rPr lang="en-US" smtClean="0"/>
              <a:t>8/12/2015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422-F51E-45AE-ADDF-D665C32ABBD2}" type="datetime1">
              <a:rPr lang="en-US" smtClean="0"/>
              <a:t>8/12/2015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9010-C192-4B74-B800-69805E0F0018}" type="datetime1">
              <a:rPr lang="en-US" smtClean="0"/>
              <a:t>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0778-5304-499B-A379-93116D1D87CE}" type="datetime1">
              <a:rPr lang="en-US" smtClean="0"/>
              <a:t>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91E252E-D17E-4B1C-8A0C-C775D6EBDE9E}" type="datetime1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1055A86-9625-6E4F-BB1B-50463BE6B41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6"/>
          <p:cNvSpPr>
            <a:spLocks noChangeArrowheads="1"/>
          </p:cNvSpPr>
          <p:nvPr userDrawn="1"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78"/>
          <p:cNvSpPr>
            <a:spLocks noChangeArrowheads="1"/>
          </p:cNvSpPr>
          <p:nvPr userDrawn="1"/>
        </p:nvSpPr>
        <p:spPr bwMode="auto">
          <a:xfrm>
            <a:off x="4507797" y="153988"/>
            <a:ext cx="945972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Arial" charset="0"/>
              </a:rPr>
              <a:t>Title</a:t>
            </a:r>
            <a:endParaRPr lang="en-US" sz="32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1" name="Picture 15" descr="Logo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 descr="SU_Seal_Card_pos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650" r:id="rId13"/>
    <p:sldLayoutId id="2147483652" r:id="rId14"/>
    <p:sldLayoutId id="2147483653" r:id="rId15"/>
    <p:sldLayoutId id="214748365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07853" y="5712785"/>
            <a:ext cx="7842250" cy="92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tabLst>
                <a:tab pos="1828800" algn="l"/>
              </a:tabLst>
            </a:pPr>
            <a:r>
              <a:rPr lang="en-US" b="1" dirty="0">
                <a:solidFill>
                  <a:srgbClr val="A50021"/>
                </a:solidFill>
                <a:latin typeface="Calibri" charset="0"/>
              </a:rPr>
              <a:t>Names: </a:t>
            </a:r>
            <a:r>
              <a:rPr lang="en-US" b="1" dirty="0" smtClean="0">
                <a:latin typeface="Calibri" charset="0"/>
              </a:rPr>
              <a:t>Erick Garcia</a:t>
            </a:r>
            <a:endParaRPr lang="en-US" b="1" dirty="0">
              <a:latin typeface="Calibri" charset="0"/>
            </a:endParaRPr>
          </a:p>
          <a:p>
            <a:pPr>
              <a:tabLst>
                <a:tab pos="1828800" algn="l"/>
              </a:tabLst>
            </a:pPr>
            <a:r>
              <a:rPr lang="en-US" b="1" dirty="0">
                <a:solidFill>
                  <a:srgbClr val="C00000"/>
                </a:solidFill>
                <a:latin typeface="Calibri" charset="0"/>
              </a:rPr>
              <a:t>Project group</a:t>
            </a:r>
            <a:r>
              <a:rPr lang="en-US" b="1" dirty="0" smtClean="0">
                <a:solidFill>
                  <a:srgbClr val="C00000"/>
                </a:solidFill>
                <a:latin typeface="Calibri" charset="0"/>
              </a:rPr>
              <a:t>: </a:t>
            </a:r>
            <a:r>
              <a:rPr lang="en-US" b="1" dirty="0" smtClean="0">
                <a:latin typeface="Calibri" charset="0"/>
              </a:rPr>
              <a:t>Computer Graphics Laboratory</a:t>
            </a:r>
            <a:endParaRPr lang="en-US" b="1" dirty="0">
              <a:latin typeface="Calibri" charset="0"/>
            </a:endParaRPr>
          </a:p>
          <a:p>
            <a:pPr>
              <a:tabLst>
                <a:tab pos="1828800" algn="l"/>
              </a:tabLst>
            </a:pPr>
            <a:r>
              <a:rPr lang="en-US" b="1" dirty="0">
                <a:solidFill>
                  <a:srgbClr val="C00000"/>
                </a:solidFill>
                <a:latin typeface="Calibri" charset="0"/>
              </a:rPr>
              <a:t>Mentors</a:t>
            </a:r>
            <a:r>
              <a:rPr lang="en-US" b="1" dirty="0" smtClean="0">
                <a:solidFill>
                  <a:srgbClr val="C00000"/>
                </a:solidFill>
                <a:latin typeface="Calibri" charset="0"/>
              </a:rPr>
              <a:t>: </a:t>
            </a:r>
            <a:r>
              <a:rPr lang="en-US" b="1" dirty="0" smtClean="0">
                <a:latin typeface="Calibri" charset="0"/>
              </a:rPr>
              <a:t>Patrick </a:t>
            </a:r>
            <a:r>
              <a:rPr lang="en-US" b="1" dirty="0" err="1" smtClean="0">
                <a:latin typeface="Calibri" charset="0"/>
              </a:rPr>
              <a:t>Hanrahan</a:t>
            </a:r>
            <a:r>
              <a:rPr lang="en-US" b="1" dirty="0">
                <a:latin typeface="Calibri" charset="0"/>
              </a:rPr>
              <a:t>, Jonathan </a:t>
            </a:r>
            <a:r>
              <a:rPr lang="en-US" b="1" dirty="0" smtClean="0">
                <a:latin typeface="Calibri" charset="0"/>
              </a:rPr>
              <a:t>Ragan-Kelley, Niels </a:t>
            </a:r>
            <a:r>
              <a:rPr lang="en-US" b="1" dirty="0" err="1" smtClean="0">
                <a:latin typeface="Calibri" charset="0"/>
              </a:rPr>
              <a:t>Joubert</a:t>
            </a:r>
            <a:r>
              <a:rPr lang="en-US" b="1" dirty="0" smtClean="0">
                <a:latin typeface="Calibri" charset="0"/>
              </a:rPr>
              <a:t>.</a:t>
            </a:r>
            <a:endParaRPr lang="en-US" b="1" dirty="0">
              <a:latin typeface="Calibri" charset="0"/>
            </a:endParaRPr>
          </a:p>
        </p:txBody>
      </p:sp>
      <p:sp>
        <p:nvSpPr>
          <p:cNvPr id="8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1073406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15" descr="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r="11515"/>
          <a:stretch/>
        </p:blipFill>
        <p:spPr bwMode="auto">
          <a:xfrm>
            <a:off x="0" y="-22225"/>
            <a:ext cx="144272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07853" y="-18528"/>
            <a:ext cx="8991600" cy="107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>
              <a:tabLst>
                <a:tab pos="1828800" algn="l"/>
              </a:tabLst>
            </a:pPr>
            <a:r>
              <a:rPr lang="en-US" sz="3200" dirty="0" smtClean="0">
                <a:solidFill>
                  <a:schemeClr val="bg1"/>
                </a:solidFill>
              </a:rPr>
              <a:t>Real-time </a:t>
            </a:r>
            <a:r>
              <a:rPr lang="en-US" sz="3200" dirty="0">
                <a:solidFill>
                  <a:schemeClr val="bg1"/>
                </a:solidFill>
              </a:rPr>
              <a:t>Computer Vision </a:t>
            </a:r>
            <a:endParaRPr lang="en-US" sz="3200" dirty="0" smtClean="0">
              <a:solidFill>
                <a:schemeClr val="bg1"/>
              </a:solidFill>
            </a:endParaRPr>
          </a:p>
          <a:p>
            <a:pPr algn="ctr">
              <a:tabLst>
                <a:tab pos="1828800" algn="l"/>
              </a:tabLst>
            </a:pPr>
            <a:r>
              <a:rPr lang="en-US" sz="3200" dirty="0" smtClean="0">
                <a:solidFill>
                  <a:schemeClr val="bg1"/>
                </a:solidFill>
              </a:rPr>
              <a:t>on Quadcopters</a:t>
            </a:r>
            <a:endParaRPr lang="en-US" altLang="ko-KR" sz="3200" b="1" dirty="0">
              <a:solidFill>
                <a:schemeClr val="bg1"/>
              </a:solidFill>
              <a:latin typeface="Calibri" charset="0"/>
              <a:ea typeface="Batang" charset="0"/>
              <a:cs typeface="Batang" charset="0"/>
            </a:endParaRPr>
          </a:p>
        </p:txBody>
      </p:sp>
      <p:pic>
        <p:nvPicPr>
          <p:cNvPr id="4098" name="Picture 2" descr="http://cvrc.ece.utexas.edu/images/header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t="13989" r="1047" b="20757"/>
          <a:stretch/>
        </p:blipFill>
        <p:spPr bwMode="auto">
          <a:xfrm>
            <a:off x="0" y="1046471"/>
            <a:ext cx="9144000" cy="457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195" name="Rectangle 78"/>
          <p:cNvSpPr>
            <a:spLocks noChangeArrowheads="1"/>
          </p:cNvSpPr>
          <p:nvPr/>
        </p:nvSpPr>
        <p:spPr bwMode="auto">
          <a:xfrm>
            <a:off x="3418660" y="77788"/>
            <a:ext cx="3124253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 charset="0"/>
              </a:rPr>
              <a:t>Methodology</a:t>
            </a:r>
            <a:endParaRPr lang="en-US" sz="40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8196" name="Picture 15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4144" y="1282700"/>
            <a:ext cx="9309100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5600"/>
              </a:lnSpc>
              <a:buFont typeface="+mj-lt"/>
              <a:buAutoNum type="arabicPeriod"/>
            </a:pPr>
            <a:r>
              <a:rPr lang="en-US" sz="2400" dirty="0" smtClean="0"/>
              <a:t>Talking with the 3DR Solo’s developers.</a:t>
            </a:r>
          </a:p>
          <a:p>
            <a:pPr marL="342900" indent="-342900">
              <a:lnSpc>
                <a:spcPts val="5600"/>
              </a:lnSpc>
              <a:buFont typeface="+mj-lt"/>
              <a:buAutoNum type="arabicPeriod"/>
            </a:pPr>
            <a:r>
              <a:rPr lang="en-US" sz="2400" dirty="0" smtClean="0"/>
              <a:t>SSH (Secure Shell) into the 3DR Solo</a:t>
            </a:r>
          </a:p>
          <a:p>
            <a:pPr marL="342900" indent="-342900">
              <a:lnSpc>
                <a:spcPts val="5600"/>
              </a:lnSpc>
              <a:buFont typeface="+mj-lt"/>
              <a:buAutoNum type="arabicPeriod"/>
            </a:pPr>
            <a:r>
              <a:rPr lang="en-US" sz="2400" dirty="0" smtClean="0"/>
              <a:t>Research about potentially useful image processing pipelines/libraries.</a:t>
            </a:r>
          </a:p>
          <a:p>
            <a:pPr marL="342900" indent="-342900">
              <a:lnSpc>
                <a:spcPts val="5600"/>
              </a:lnSpc>
              <a:buFont typeface="+mj-lt"/>
              <a:buAutoNum type="arabicPeriod"/>
            </a:pPr>
            <a:r>
              <a:rPr lang="en-US" sz="2400" dirty="0" smtClean="0"/>
              <a:t>Design a workaround for embedding custom code.</a:t>
            </a:r>
          </a:p>
          <a:p>
            <a:pPr marL="342900" indent="-342900">
              <a:lnSpc>
                <a:spcPts val="5600"/>
              </a:lnSpc>
              <a:buFont typeface="+mj-lt"/>
              <a:buAutoNum type="arabicPeriod"/>
            </a:pPr>
            <a:r>
              <a:rPr lang="en-US" sz="2400" dirty="0" smtClean="0"/>
              <a:t>Create a Custom </a:t>
            </a:r>
            <a:r>
              <a:rPr lang="en-US" sz="2400" dirty="0" err="1" smtClean="0"/>
              <a:t>Yocto</a:t>
            </a:r>
            <a:r>
              <a:rPr lang="en-US" sz="2400" dirty="0" smtClean="0"/>
              <a:t> Project Image with our needs.</a:t>
            </a:r>
          </a:p>
          <a:p>
            <a:pPr marL="342900" indent="-342900">
              <a:lnSpc>
                <a:spcPts val="5600"/>
              </a:lnSpc>
              <a:buFont typeface="+mj-lt"/>
              <a:buAutoNum type="arabicPeriod"/>
            </a:pPr>
            <a:r>
              <a:rPr lang="en-US" sz="2400" dirty="0" smtClean="0"/>
              <a:t>Cross compile the custom code, and execute.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393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195" name="Rectangle 78"/>
          <p:cNvSpPr>
            <a:spLocks noChangeArrowheads="1"/>
          </p:cNvSpPr>
          <p:nvPr/>
        </p:nvSpPr>
        <p:spPr bwMode="auto">
          <a:xfrm>
            <a:off x="4087921" y="90488"/>
            <a:ext cx="1785745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Arial" charset="0"/>
              </a:rPr>
              <a:t>Halide</a:t>
            </a:r>
            <a:endParaRPr lang="en-US" sz="44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8196" name="Picture 15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2371" y="1034836"/>
            <a:ext cx="8011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Halide:</a:t>
            </a:r>
          </a:p>
          <a:p>
            <a:r>
              <a:rPr lang="en-US" dirty="0" smtClean="0"/>
              <a:t>A new programming language embedded in C++. It is a pipeline designed to make it easier to write high performance image </a:t>
            </a:r>
            <a:r>
              <a:rPr lang="en-US" dirty="0" err="1" smtClean="0"/>
              <a:t>procesing</a:t>
            </a:r>
            <a:r>
              <a:rPr lang="en-US" dirty="0" smtClean="0"/>
              <a:t> code on modern machines.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2263211"/>
            <a:ext cx="9028497" cy="4041523"/>
            <a:chOff x="254526" y="2302897"/>
            <a:chExt cx="7623270" cy="3340101"/>
          </a:xfrm>
        </p:grpSpPr>
        <p:pic>
          <p:nvPicPr>
            <p:cNvPr id="8" name="Picture 7"/>
            <p:cNvPicPr/>
            <p:nvPr/>
          </p:nvPicPr>
          <p:blipFill rotWithShape="1">
            <a:blip r:embed="rId5"/>
            <a:srcRect l="23477" r="22560"/>
            <a:stretch/>
          </p:blipFill>
          <p:spPr bwMode="auto">
            <a:xfrm>
              <a:off x="4672951" y="2302897"/>
              <a:ext cx="3204845" cy="33401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254526" y="2302897"/>
              <a:ext cx="4418425" cy="3340101"/>
              <a:chOff x="593193" y="2235164"/>
              <a:chExt cx="4418425" cy="3340101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5" r="11099"/>
              <a:stretch/>
            </p:blipFill>
            <p:spPr bwMode="auto">
              <a:xfrm>
                <a:off x="593193" y="2235164"/>
                <a:ext cx="4418425" cy="327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1"/>
              <p:cNvPicPr/>
              <p:nvPr/>
            </p:nvPicPr>
            <p:blipFill rotWithShape="1">
              <a:blip r:embed="rId7"/>
              <a:srcRect l="17672" t="74076" r="7927" b="8130"/>
              <a:stretch/>
            </p:blipFill>
            <p:spPr bwMode="auto">
              <a:xfrm>
                <a:off x="593193" y="4980940"/>
                <a:ext cx="4418424" cy="59432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1500054" y="6322996"/>
            <a:ext cx="6135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Fig. Comparing the speed of un-optimized image processing code (9.96 </a:t>
            </a:r>
            <a:r>
              <a:rPr lang="en-US" sz="1400" dirty="0" err="1" smtClean="0"/>
              <a:t>ms</a:t>
            </a:r>
            <a:r>
              <a:rPr lang="en-US" sz="1400" dirty="0" smtClean="0"/>
              <a:t>/</a:t>
            </a:r>
            <a:r>
              <a:rPr lang="en-US" sz="1400" dirty="0" err="1" smtClean="0"/>
              <a:t>mp</a:t>
            </a:r>
            <a:r>
              <a:rPr lang="en-US" sz="1400" dirty="0" smtClean="0"/>
              <a:t>) vs optimized code (0.9 </a:t>
            </a:r>
            <a:r>
              <a:rPr lang="en-US" sz="1400" dirty="0" err="1" smtClean="0"/>
              <a:t>ms</a:t>
            </a:r>
            <a:r>
              <a:rPr lang="en-US" sz="1400" dirty="0" smtClean="0"/>
              <a:t>/</a:t>
            </a:r>
            <a:r>
              <a:rPr lang="en-US" sz="1400" dirty="0" err="1" smtClean="0"/>
              <a:t>mp</a:t>
            </a:r>
            <a:r>
              <a:rPr lang="en-US" sz="1400" dirty="0" smtClean="0"/>
              <a:t>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816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195" name="Rectangle 78"/>
          <p:cNvSpPr>
            <a:spLocks noChangeArrowheads="1"/>
          </p:cNvSpPr>
          <p:nvPr/>
        </p:nvSpPr>
        <p:spPr bwMode="auto">
          <a:xfrm>
            <a:off x="4087921" y="90488"/>
            <a:ext cx="1785745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Arial" charset="0"/>
              </a:rPr>
              <a:t>Halide</a:t>
            </a:r>
            <a:endParaRPr lang="en-US" sz="44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8196" name="Picture 15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2371" y="1034836"/>
            <a:ext cx="801131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The resulting code is: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Simple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Well Structured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Easy to 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Efficient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500054" y="6322996"/>
            <a:ext cx="6135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Fig. Comparing the speed of un-optimized image processing code (9.96 </a:t>
            </a:r>
            <a:r>
              <a:rPr lang="en-US" sz="1400" dirty="0" err="1" smtClean="0"/>
              <a:t>ms</a:t>
            </a:r>
            <a:r>
              <a:rPr lang="en-US" sz="1400" dirty="0" smtClean="0"/>
              <a:t>/</a:t>
            </a:r>
            <a:r>
              <a:rPr lang="en-US" sz="1400" dirty="0" err="1" smtClean="0"/>
              <a:t>mp</a:t>
            </a:r>
            <a:r>
              <a:rPr lang="en-US" sz="1400" dirty="0" smtClean="0"/>
              <a:t>) vs optimized code (0.9 </a:t>
            </a:r>
            <a:r>
              <a:rPr lang="en-US" sz="1400" dirty="0" err="1" smtClean="0"/>
              <a:t>ms</a:t>
            </a:r>
            <a:r>
              <a:rPr lang="en-US" sz="1400" dirty="0" smtClean="0"/>
              <a:t>/</a:t>
            </a:r>
            <a:r>
              <a:rPr lang="en-US" sz="1400" dirty="0" err="1" smtClean="0"/>
              <a:t>mp</a:t>
            </a:r>
            <a:r>
              <a:rPr lang="en-US" sz="1400" dirty="0" smtClean="0"/>
              <a:t>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323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195" name="Rectangle 78"/>
          <p:cNvSpPr>
            <a:spLocks noChangeArrowheads="1"/>
          </p:cNvSpPr>
          <p:nvPr/>
        </p:nvSpPr>
        <p:spPr bwMode="auto">
          <a:xfrm>
            <a:off x="4087916" y="77788"/>
            <a:ext cx="1785745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Arial" charset="0"/>
              </a:rPr>
              <a:t>Halide</a:t>
            </a:r>
            <a:endParaRPr lang="en-US" sz="44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8196" name="Picture 15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5"/>
          <a:srcRect l="23477" r="22560"/>
          <a:stretch/>
        </p:blipFill>
        <p:spPr bwMode="auto">
          <a:xfrm>
            <a:off x="5140492" y="1420817"/>
            <a:ext cx="3795607" cy="40482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16568" r="3328"/>
          <a:stretch/>
        </p:blipFill>
        <p:spPr bwMode="auto">
          <a:xfrm>
            <a:off x="211756" y="1420817"/>
            <a:ext cx="4978886" cy="371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r="3328" b="92211"/>
          <a:stretch/>
        </p:blipFill>
        <p:spPr bwMode="auto">
          <a:xfrm>
            <a:off x="211756" y="5122572"/>
            <a:ext cx="4978886" cy="34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1756" y="1430442"/>
            <a:ext cx="4158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Halide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0.9 </a:t>
            </a:r>
            <a:r>
              <a:rPr lang="en-US" dirty="0" err="1" smtClean="0">
                <a:solidFill>
                  <a:schemeClr val="bg1"/>
                </a:solidFill>
              </a:rPr>
              <a:t>ms</a:t>
            </a:r>
            <a:r>
              <a:rPr lang="en-US" dirty="0" smtClean="0">
                <a:solidFill>
                  <a:schemeClr val="bg1"/>
                </a:solidFill>
              </a:rPr>
              <a:t>/Megapixel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7176" y="5571359"/>
            <a:ext cx="7661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Fig. Comparing Halide optimized code</a:t>
            </a:r>
          </a:p>
          <a:p>
            <a:pPr algn="ctr"/>
            <a:r>
              <a:rPr lang="en-US" sz="1600" dirty="0" smtClean="0"/>
              <a:t> vs Hand-optimized C++ code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62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195" name="Rectangle 78"/>
          <p:cNvSpPr>
            <a:spLocks noChangeArrowheads="1"/>
          </p:cNvSpPr>
          <p:nvPr/>
        </p:nvSpPr>
        <p:spPr bwMode="auto">
          <a:xfrm>
            <a:off x="3946852" y="77788"/>
            <a:ext cx="2067875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Arial" charset="0"/>
              </a:rPr>
              <a:t>Results</a:t>
            </a:r>
            <a:endParaRPr lang="en-US" sz="44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8196" name="Picture 15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5642" y="1174282"/>
            <a:ext cx="7777213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A method of getting custom image processing code running in the ARM processor of the 3DR Solo, for the purpose of achieving Real-time Computer Vision. This opens up a whole new level of possibilities of image processing and drones in general. All the possible practical applications for the truly first Smart Drone.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921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219" name="Rectangle 78"/>
          <p:cNvSpPr>
            <a:spLocks noChangeArrowheads="1"/>
          </p:cNvSpPr>
          <p:nvPr/>
        </p:nvSpPr>
        <p:spPr bwMode="auto">
          <a:xfrm>
            <a:off x="3688454" y="153988"/>
            <a:ext cx="2659959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  <a:latin typeface="Arial" charset="0"/>
              </a:rPr>
              <a:t>Future </a:t>
            </a:r>
            <a:r>
              <a:rPr lang="en-US" sz="3200" dirty="0" smtClean="0">
                <a:solidFill>
                  <a:srgbClr val="FFFFFF"/>
                </a:solidFill>
                <a:latin typeface="Arial" charset="0"/>
              </a:rPr>
              <a:t>Work?</a:t>
            </a:r>
            <a:endParaRPr lang="en-US" sz="32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9220" name="Picture 15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16" descr="SU_Seal_Card_p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243" name="Rectangle 78"/>
          <p:cNvSpPr>
            <a:spLocks noChangeArrowheads="1"/>
          </p:cNvSpPr>
          <p:nvPr/>
        </p:nvSpPr>
        <p:spPr bwMode="auto">
          <a:xfrm>
            <a:off x="3886200" y="152400"/>
            <a:ext cx="21018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Arial" charset="0"/>
              </a:rPr>
              <a:t>Thank you</a:t>
            </a:r>
          </a:p>
        </p:txBody>
      </p:sp>
      <p:sp>
        <p:nvSpPr>
          <p:cNvPr id="10244" name="Text Box 28"/>
          <p:cNvSpPr txBox="1">
            <a:spLocks noChangeArrowheads="1"/>
          </p:cNvSpPr>
          <p:nvPr/>
        </p:nvSpPr>
        <p:spPr bwMode="auto">
          <a:xfrm>
            <a:off x="377031" y="1066800"/>
            <a:ext cx="8382000" cy="389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ffy" charset="0"/>
                <a:ea typeface="ＭＳ Ｐゴシック" charset="0"/>
              </a:defRPr>
            </a:lvl9pPr>
          </a:lstStyle>
          <a:p>
            <a:pPr algn="ctr">
              <a:lnSpc>
                <a:spcPct val="200000"/>
              </a:lnSpc>
              <a:buClr>
                <a:srgbClr val="006600"/>
              </a:buClr>
            </a:pPr>
            <a:r>
              <a:rPr lang="en-US" sz="3200" b="1" dirty="0" smtClean="0">
                <a:solidFill>
                  <a:srgbClr val="000066"/>
                </a:solidFill>
                <a:latin typeface="Calibri" charset="0"/>
              </a:rPr>
              <a:t>I wish to sincerely thank the Army High Parallel Computing Center for providing us with this wonderful research opportunity and all the knowledge I got from this experience.</a:t>
            </a:r>
            <a:endParaRPr lang="en-US" sz="3200" b="1" dirty="0">
              <a:solidFill>
                <a:srgbClr val="000066"/>
              </a:solidFill>
              <a:latin typeface="Calibri" charset="0"/>
            </a:endParaRPr>
          </a:p>
        </p:txBody>
      </p:sp>
      <p:pic>
        <p:nvPicPr>
          <p:cNvPr id="10245" name="Picture 15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172" name="Rectangle 78"/>
          <p:cNvSpPr>
            <a:spLocks noChangeArrowheads="1"/>
          </p:cNvSpPr>
          <p:nvPr/>
        </p:nvSpPr>
        <p:spPr bwMode="auto">
          <a:xfrm>
            <a:off x="2996116" y="90488"/>
            <a:ext cx="3969356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 charset="0"/>
              </a:rPr>
              <a:t>Computer Vision</a:t>
            </a:r>
            <a:endParaRPr lang="en-US" sz="4000" dirty="0" smtClean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174" name="Picture 15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2843" y="6019800"/>
            <a:ext cx="7327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Fig. Different people being recognized as separate objects by a camera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987" y="1189454"/>
            <a:ext cx="9324975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9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76"/>
          <p:cNvSpPr>
            <a:spLocks noChangeArrowheads="1"/>
          </p:cNvSpPr>
          <p:nvPr/>
        </p:nvSpPr>
        <p:spPr bwMode="auto">
          <a:xfrm>
            <a:off x="0" y="-412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172" name="Rectangle 78"/>
          <p:cNvSpPr>
            <a:spLocks noChangeArrowheads="1"/>
          </p:cNvSpPr>
          <p:nvPr/>
        </p:nvSpPr>
        <p:spPr bwMode="auto">
          <a:xfrm>
            <a:off x="2834380" y="90488"/>
            <a:ext cx="4292843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 charset="0"/>
              </a:rPr>
              <a:t>Image Processing</a:t>
            </a:r>
            <a:endParaRPr lang="en-US" sz="40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174" name="Picture 15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9" y="918634"/>
            <a:ext cx="5144752" cy="2766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43" y="4101312"/>
            <a:ext cx="3960537" cy="2668250"/>
          </a:xfrm>
          <a:prstGeom prst="rect">
            <a:avLst/>
          </a:prstGeom>
        </p:spPr>
      </p:pic>
      <p:pic>
        <p:nvPicPr>
          <p:cNvPr id="19" name="Picture 2" descr="http://4.bp.blogspot.com/-KLTuICK0LqA/UDIDgsEN_3I/AAAAAAAAAOU/vOmY0AWT91s/s1600/ObjectTrackin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2" t="21708" r="11577" b="17344"/>
          <a:stretch/>
        </p:blipFill>
        <p:spPr bwMode="auto">
          <a:xfrm>
            <a:off x="3827852" y="3569485"/>
            <a:ext cx="5205876" cy="368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27852" y="1008770"/>
            <a:ext cx="51409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Converting to Digital Form, and perform operations in it.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Import (input)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Analyze and Manipulate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Return an output.</a:t>
            </a:r>
          </a:p>
        </p:txBody>
      </p:sp>
      <p:pic>
        <p:nvPicPr>
          <p:cNvPr id="22" name="Picture 2" descr="http://4.bp.blogspot.com/-KLTuICK0LqA/UDIDgsEN_3I/AAAAAAAAAOU/vOmY0AWT91s/s1600/ObjectTrackin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t="4747" r="60214" b="36281"/>
          <a:stretch/>
        </p:blipFill>
        <p:spPr bwMode="auto">
          <a:xfrm>
            <a:off x="0" y="955494"/>
            <a:ext cx="3827852" cy="324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372074" y="4873137"/>
            <a:ext cx="419992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Input: Image or Video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Output: Image, or characteristics from the image.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09" y="4235111"/>
            <a:ext cx="2975051" cy="20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172" name="Rectangle 78"/>
          <p:cNvSpPr>
            <a:spLocks noChangeArrowheads="1"/>
          </p:cNvSpPr>
          <p:nvPr/>
        </p:nvSpPr>
        <p:spPr bwMode="auto">
          <a:xfrm>
            <a:off x="2517876" y="153988"/>
            <a:ext cx="4925836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just"/>
            <a:r>
              <a:rPr lang="en-US" sz="3200" dirty="0" smtClean="0">
                <a:solidFill>
                  <a:srgbClr val="FFFFFF"/>
                </a:solidFill>
                <a:latin typeface="Arial" charset="0"/>
              </a:rPr>
              <a:t>Challenges &amp; Applications</a:t>
            </a:r>
            <a:endParaRPr lang="en-US" sz="3200" dirty="0" smtClean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174" name="Picture 15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7736" y="1246731"/>
            <a:ext cx="4684290" cy="3970107"/>
            <a:chOff x="1824900" y="1868752"/>
            <a:chExt cx="2746357" cy="2327638"/>
          </a:xfrm>
        </p:grpSpPr>
        <p:pic>
          <p:nvPicPr>
            <p:cNvPr id="3074" name="Picture 2" descr="https://parasol.tamu.edu/dreu2013/Suknot/img/blobDetection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06" r="13018"/>
            <a:stretch/>
          </p:blipFill>
          <p:spPr bwMode="auto">
            <a:xfrm>
              <a:off x="3258522" y="1868752"/>
              <a:ext cx="1312735" cy="232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parasol.tamu.edu/dreu2013/Suknot/img/blobDetection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0" r="62389"/>
            <a:stretch/>
          </p:blipFill>
          <p:spPr bwMode="auto">
            <a:xfrm>
              <a:off x="1824900" y="1868752"/>
              <a:ext cx="1433622" cy="232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4980804" y="3454856"/>
            <a:ext cx="38106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en-US" sz="2400" dirty="0" smtClean="0"/>
              <a:t>Challenges</a:t>
            </a:r>
            <a:endParaRPr lang="en-US" alt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Which </a:t>
            </a:r>
            <a:r>
              <a:rPr lang="en-US" altLang="en-US" dirty="0"/>
              <a:t>image components “belong together”?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/>
              <a:t>How </a:t>
            </a:r>
            <a:r>
              <a:rPr lang="en-US" altLang="en-US" dirty="0"/>
              <a:t>can objects be </a:t>
            </a:r>
            <a:r>
              <a:rPr lang="en-US" altLang="en-US" dirty="0" err="1"/>
              <a:t>recognised</a:t>
            </a:r>
            <a:r>
              <a:rPr lang="en-US" altLang="en-US" dirty="0"/>
              <a:t> without focusing on detail</a:t>
            </a:r>
            <a:r>
              <a:rPr lang="en-US" altLang="en-US" dirty="0" smtClean="0"/>
              <a:t>?</a:t>
            </a:r>
            <a:endParaRPr lang="en-US" dirty="0"/>
          </a:p>
        </p:txBody>
      </p:sp>
      <p:sp>
        <p:nvSpPr>
          <p:cNvPr id="11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78"/>
          <p:cNvSpPr>
            <a:spLocks noChangeArrowheads="1"/>
          </p:cNvSpPr>
          <p:nvPr/>
        </p:nvSpPr>
        <p:spPr bwMode="auto">
          <a:xfrm>
            <a:off x="2628398" y="77788"/>
            <a:ext cx="4704814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Arial" charset="0"/>
              </a:rPr>
              <a:t>Image Processing</a:t>
            </a:r>
            <a:endParaRPr lang="en-US" sz="4400" dirty="0" smtClean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3" name="Picture 15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980804" y="1114222"/>
            <a:ext cx="203132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US" sz="2400" dirty="0" smtClean="0"/>
              <a:t>Applications</a:t>
            </a:r>
            <a:r>
              <a:rPr lang="en-US" dirty="0" smtClean="0"/>
              <a:t>	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Navigation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Detecting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Interaction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Automatic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742" y="5351646"/>
            <a:ext cx="4429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Fig. Abstraction and segmentation of a human </a:t>
            </a:r>
          </a:p>
          <a:p>
            <a:r>
              <a:rPr lang="en-US" sz="1600" dirty="0" smtClean="0"/>
              <a:t>hand with xx filter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71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195" name="Rectangle 78"/>
          <p:cNvSpPr>
            <a:spLocks noChangeArrowheads="1"/>
          </p:cNvSpPr>
          <p:nvPr/>
        </p:nvSpPr>
        <p:spPr bwMode="auto">
          <a:xfrm>
            <a:off x="3679950" y="65088"/>
            <a:ext cx="2601674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Arial" charset="0"/>
              </a:rPr>
              <a:t>3DR </a:t>
            </a:r>
            <a:r>
              <a:rPr lang="en-US" sz="4400" dirty="0" smtClean="0">
                <a:solidFill>
                  <a:srgbClr val="FFFFFF"/>
                </a:solidFill>
                <a:latin typeface="Arial" charset="0"/>
              </a:rPr>
              <a:t>Solo</a:t>
            </a:r>
            <a:endParaRPr lang="en-US" sz="44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8196" name="Picture 15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6" descr="SU_Seal_Card_p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uavcoach.com/wp-content/uploads/2015/04/solo-smart-drone-launch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24" y="1283307"/>
            <a:ext cx="9656686" cy="518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53205" y="5939140"/>
            <a:ext cx="6138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Fig. 3DR’s Quadcopter the Solo Smart Drone</a:t>
            </a:r>
          </a:p>
        </p:txBody>
      </p:sp>
    </p:spTree>
    <p:extLst>
      <p:ext uri="{BB962C8B-B14F-4D97-AF65-F5344CB8AC3E}">
        <p14:creationId xmlns:p14="http://schemas.microsoft.com/office/powerpoint/2010/main" val="38833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172" name="Rectangle 78"/>
          <p:cNvSpPr>
            <a:spLocks noChangeArrowheads="1"/>
          </p:cNvSpPr>
          <p:nvPr/>
        </p:nvSpPr>
        <p:spPr bwMode="auto">
          <a:xfrm>
            <a:off x="3679956" y="77788"/>
            <a:ext cx="2601674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Arial" charset="0"/>
              </a:rPr>
              <a:t>3DR Solo</a:t>
            </a:r>
            <a:endParaRPr lang="en-US" sz="4400" dirty="0" smtClean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174" name="Picture 15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6" descr="SU_Seal_Card_p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078160"/>
            <a:ext cx="50532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Specifications</a:t>
            </a:r>
            <a:r>
              <a:rPr lang="en-US" sz="2400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OS: 3DR Poky </a:t>
            </a:r>
            <a:r>
              <a:rPr lang="en-US" sz="2000" dirty="0"/>
              <a:t>(based on </a:t>
            </a:r>
            <a:r>
              <a:rPr lang="en-US" sz="2000" dirty="0" err="1" smtClean="0"/>
              <a:t>Yocto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 </a:t>
            </a:r>
            <a:r>
              <a:rPr lang="en-US" sz="2000" dirty="0"/>
              <a:t>Project Reference Distro) 1.5.1</a:t>
            </a:r>
            <a:endParaRPr lang="en-US" sz="20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CPU: ARMv7 </a:t>
            </a:r>
            <a:r>
              <a:rPr lang="en-US" sz="2000" dirty="0"/>
              <a:t>Processor </a:t>
            </a:r>
            <a:endParaRPr lang="en-US" sz="20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Camera: </a:t>
            </a:r>
            <a:r>
              <a:rPr lang="en-US" sz="2000" dirty="0"/>
              <a:t>GoPro® </a:t>
            </a:r>
            <a:r>
              <a:rPr lang="en-US" sz="2000" dirty="0" smtClean="0"/>
              <a:t>Hero4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HDMI Decoder: </a:t>
            </a:r>
            <a:r>
              <a:rPr lang="en-US" sz="2000" dirty="0"/>
              <a:t>i.MX6 (h.264 encode/</a:t>
            </a:r>
            <a:r>
              <a:rPr lang="en-US" sz="2000" dirty="0" err="1"/>
              <a:t>gstreamer</a:t>
            </a:r>
            <a:r>
              <a:rPr lang="en-US" sz="20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Autopilot: </a:t>
            </a:r>
            <a:r>
              <a:rPr lang="en-US" sz="2000" dirty="0" err="1" smtClean="0"/>
              <a:t>Pixhawk</a:t>
            </a:r>
            <a:r>
              <a:rPr lang="en-US" sz="2000" dirty="0" smtClean="0"/>
              <a:t> 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pic>
        <p:nvPicPr>
          <p:cNvPr id="5122" name="Picture 2" descr="http://www.uavhive.com/wp-content/uploads/2015/04/Solo_Social_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42" y="1472663"/>
            <a:ext cx="4145834" cy="41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7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172" name="Rectangle 78"/>
          <p:cNvSpPr>
            <a:spLocks noChangeArrowheads="1"/>
          </p:cNvSpPr>
          <p:nvPr/>
        </p:nvSpPr>
        <p:spPr bwMode="auto">
          <a:xfrm>
            <a:off x="3679956" y="77788"/>
            <a:ext cx="2601674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Arial" charset="0"/>
              </a:rPr>
              <a:t>3DR Solo</a:t>
            </a:r>
            <a:endParaRPr lang="en-US" sz="4400" dirty="0" smtClean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174" name="Picture 15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6" descr="SU_Seal_Card_p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7" y="1531936"/>
            <a:ext cx="7154628" cy="4027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49159" y="5765800"/>
            <a:ext cx="666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3DR Solo </a:t>
            </a:r>
            <a:r>
              <a:rPr lang="en-US" dirty="0" err="1" smtClean="0"/>
              <a:t>Gimball</a:t>
            </a:r>
            <a:r>
              <a:rPr lang="en-US" dirty="0" smtClean="0"/>
              <a:t> stabilizing GoPro Hero4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7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172" name="Rectangle 78"/>
          <p:cNvSpPr>
            <a:spLocks noChangeArrowheads="1"/>
          </p:cNvSpPr>
          <p:nvPr/>
        </p:nvSpPr>
        <p:spPr bwMode="auto">
          <a:xfrm>
            <a:off x="3711210" y="77788"/>
            <a:ext cx="2539157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Arial" charset="0"/>
              </a:rPr>
              <a:t>Objective</a:t>
            </a:r>
            <a:endParaRPr lang="en-US" sz="32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174" name="Picture 15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6" descr="SU_Seal_Card_p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9100" y="1447800"/>
            <a:ext cx="83415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Load an image processing pipeline/library in the ARM Central Processing Unit that will enable developers to load custom code to unleash the 3DR Solo’s potential. To go from a real-time video streaming to real-time image processing, thus making the 3DR Solo, the first true smart drone.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199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6"/>
          <p:cNvSpPr>
            <a:spLocks noChangeArrowheads="1"/>
          </p:cNvSpPr>
          <p:nvPr/>
        </p:nvSpPr>
        <p:spPr bwMode="auto">
          <a:xfrm>
            <a:off x="0" y="-28575"/>
            <a:ext cx="9136063" cy="9429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195" name="Rectangle 78"/>
          <p:cNvSpPr>
            <a:spLocks noChangeArrowheads="1"/>
          </p:cNvSpPr>
          <p:nvPr/>
        </p:nvSpPr>
        <p:spPr bwMode="auto">
          <a:xfrm>
            <a:off x="2220418" y="90488"/>
            <a:ext cx="5520743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Arial" charset="0"/>
              </a:rPr>
              <a:t>Technical Challenges</a:t>
            </a:r>
            <a:endParaRPr lang="en-US" sz="44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8196" name="Picture 15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16764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6" descr="SU_Seal_Card_p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38" y="-17463"/>
            <a:ext cx="919162" cy="92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2322" y="1124819"/>
            <a:ext cx="78462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Not knowing anything about the 3DR Solo except the information available to the public such as the user manual, and the specs of the device.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Solo does not have the option to connect to the internet.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Our environment did not have </a:t>
            </a:r>
            <a:r>
              <a:rPr lang="en-US" sz="2000" dirty="0" err="1" smtClean="0"/>
              <a:t>gcc</a:t>
            </a:r>
            <a:r>
              <a:rPr lang="en-US" sz="2000" dirty="0" smtClean="0"/>
              <a:t> or any way to build it into the 3DR.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These problems would be more easily solvable if the code was Open Source sadly this last release was Closed Source.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1452</TotalTime>
  <Words>979</Words>
  <Application>Microsoft Office PowerPoint</Application>
  <PresentationFormat>On-screen Show (4:3)</PresentationFormat>
  <Paragraphs>119</Paragraphs>
  <Slides>16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Essential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Barbara Bryan</dc:creator>
  <cp:lastModifiedBy>Erick Garcia</cp:lastModifiedBy>
  <cp:revision>50</cp:revision>
  <dcterms:created xsi:type="dcterms:W3CDTF">2015-07-22T18:37:40Z</dcterms:created>
  <dcterms:modified xsi:type="dcterms:W3CDTF">2015-08-13T09:37:17Z</dcterms:modified>
</cp:coreProperties>
</file>